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  <p:sldId id="269" r:id="rId12"/>
    <p:sldId id="266" r:id="rId13"/>
    <p:sldId id="267" r:id="rId14"/>
    <p:sldId id="268" r:id="rId15"/>
    <p:sldId id="272" r:id="rId16"/>
    <p:sldId id="271" r:id="rId17"/>
    <p:sldId id="273" r:id="rId18"/>
    <p:sldId id="27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1B81-1F07-455F-9882-26DE22A77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C64C0-34C1-4EA3-8F25-DC176C2C9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9C2CA-2449-49A7-A6EC-4B90E1BE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8570-9C3D-4117-A42A-E380F4D0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A88B4-789A-4708-AB11-DA2D360A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CFC46-EA29-4E9B-A7EB-97A4891C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45C1A-604D-4240-9DA7-7DB5DA03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3A2A3-7396-4BDC-873C-1782DBE5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75BD3-FF6A-4DFA-A473-1F999C12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D759C-98EA-4FAE-86BE-D388D93D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3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6D01B-543E-45C9-B59D-F692B8419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90FBE-668D-4313-A4DD-F60EBEAE2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638FB-0277-479E-9101-739CEC4A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B8AD1-61D5-4180-B451-393EA3EB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6902E-8163-45CD-8B4F-87753BD1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0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AED2-92A8-4E79-8FE3-4CB7D1B6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21B1-EF32-4BB8-8FDA-8C496E17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8B1BE-9DB4-4041-873B-1D4FF0A9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CB0DB-AE75-4E13-A6E6-2CD9CA35E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56FF6-D3BD-4E34-982A-702FAA24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3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FD15-2CE8-45E6-AD94-B34B06A2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70C25-62DD-4B0D-A1D4-EBD72D37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95B2F-08C5-4D3C-BDA2-90C9E73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A9FA3-AFA7-478A-BFB2-A66A76C1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0D811-3EE3-49C6-9D2E-E6D4FE34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6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8D20-73E0-4ECE-B128-A70631CA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628F3-BA41-48BD-9F42-2A56BAA6F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8EAAE-C530-4C2A-8C13-92ED26413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63F07-C7D7-46A4-A0DB-9329C2A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1C64E-B9C5-4C3A-BFFE-8B56BBF6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A081D-62C6-4F5A-9DA3-A70600BA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5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939C-40D8-434B-A2D4-64C0C82B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ABA9B-8D6B-4188-A8EC-B84D17A8B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49DE2-EFB7-4028-9F99-C2DD84AEA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30860-0F98-49BA-8399-79CC4BE25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BFE25-6BA7-4110-85FF-FA1DA6DE9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C1C4B-D50F-44BE-9B60-14E302C6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96F74-12A8-4C5C-9D40-6266C01D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07962-C27F-42FE-B278-8886945B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D395-3914-4D09-A1B2-7088EF69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4466C-B430-4F73-9C3D-C4B277D3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38846-ADAD-4CBC-B78F-A87D4CDF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5728-E349-48DA-B9E0-6677582A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8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EEBC0-0D49-41BB-8E4F-54DF9081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1637B-C76F-4427-972B-A1FB8B4B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16AD-952E-40C5-A698-7D38BA50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7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E4B9-890B-4377-8A2A-128E23F5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457FB-3957-494F-9206-73F9D9F5D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7B5AA-8025-4327-9F5D-704BB45D3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EB164-113F-494F-8B69-728F56E7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B9399-B704-4B8F-A4C0-8085C5E2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A725F-ADB4-4ECD-BD56-64E048B2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0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B97A-4F61-43AD-B926-E2C0F810A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C7EDF-3D2F-4B93-8597-8E755CF8E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9A2A5-770F-4B0F-8E42-DEB5E9EEE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17270-73FE-4F78-8AC7-2A2388BFD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22E77-9399-410F-BACB-4F86FD971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B46F1-7538-41A6-9EA5-7E2E5EA4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0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C8B7E5-8BA4-4360-8D5F-39264DC1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154F6-A511-418D-8B2A-CBD5C097A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5BF5C-2907-45FF-9686-82747277B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61792-5294-46A5-9023-21DFB687859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D5B04-6657-4B36-832B-CC926373C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00F30-8A18-4838-A59A-AF9E96233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A2B7A-6B63-4BB8-8ED6-93D414AB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4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B1B6-CC83-4A11-838F-5623FEA67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 MT Condensed" panose="020B0506020104020203" pitchFamily="34" charset="0"/>
              </a:rPr>
              <a:t>UPDATE ON UTAH LAKE C, N, AND P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F2676-0AD3-49CB-823F-6DA58F6FF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Contributors</a:t>
            </a:r>
          </a:p>
        </p:txBody>
      </p:sp>
    </p:spTree>
    <p:extLst>
      <p:ext uri="{BB962C8B-B14F-4D97-AF65-F5344CB8AC3E}">
        <p14:creationId xmlns:p14="http://schemas.microsoft.com/office/powerpoint/2010/main" val="3723982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FLOW: WATERSHEDS W/O WWTP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2689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Flow: UDWQ ≈ WFWQC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Lehi Spring Creek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American Fork River (variable, intermittent, not pictured)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Provo River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Hobble Creek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4000 South Drain Spanish Fork</a:t>
            </a:r>
          </a:p>
          <a:p>
            <a:pPr lvl="1"/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Flow: UDWQ &lt; WFWQC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Lindon Drain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Spanish Fork River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38F945-2907-4B8F-BF41-ACBC2557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588"/>
            <a:ext cx="3200400" cy="2560320"/>
          </a:xfrm>
          <a:prstGeom prst="rect">
            <a:avLst/>
          </a:prstGeom>
        </p:spPr>
      </p:pic>
      <p:pic>
        <p:nvPicPr>
          <p:cNvPr id="26" name="Picture 2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B0D63F-8F2E-42A3-9FED-89E6A6AD8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44" y="-459"/>
            <a:ext cx="3200400" cy="2560320"/>
          </a:xfrm>
          <a:prstGeom prst="rect">
            <a:avLst/>
          </a:prstGeom>
        </p:spPr>
      </p:pic>
      <p:pic>
        <p:nvPicPr>
          <p:cNvPr id="28" name="Picture 2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EBEDAE-BD5A-4F04-AC7C-E7A0DE74C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44" y="2264279"/>
            <a:ext cx="3200400" cy="256032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D120B700-4F67-4D6D-A174-25E750163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44" y="4320267"/>
            <a:ext cx="3200400" cy="2560320"/>
          </a:xfrm>
          <a:prstGeom prst="rect">
            <a:avLst/>
          </a:prstGeom>
        </p:spPr>
      </p:pic>
      <p:pic>
        <p:nvPicPr>
          <p:cNvPr id="32" name="Picture 31" descr="Chart, box and whisker chart&#10;&#10;Description automatically generated">
            <a:extLst>
              <a:ext uri="{FF2B5EF4-FFF2-40B4-BE49-F238E27FC236}">
                <a16:creationId xmlns:a16="http://schemas.microsoft.com/office/drawing/2014/main" id="{8A41C6E1-C162-42B5-BE8C-529E6CBB3F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2186817"/>
            <a:ext cx="3200400" cy="256032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F4E4EE2-22FB-4662-A00E-6F409010D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044" y="4320267"/>
            <a:ext cx="32004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2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 W/ WWTP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Higher concentrations of nutrients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reporting limit likely not an issue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In some cases, multiple sites represent total load  direct comparison for UDWQ vs. WFWQC not as clear</a:t>
            </a: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7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TN: WATERSHEDS W/ WWTP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4542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Some sites are underwater sometimes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limited data for: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  <a:sym typeface="Wingdings" panose="05000000000000000000" pitchFamily="2" charset="2"/>
              </a:rPr>
              <a:t>Powell Slough Major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Benjamin Slough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Data more limited for WFWQC sites than for UDWQ sites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Generally, concentrations are variable but comparable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9922042E-81CD-4A16-8956-63F5082E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0"/>
            <a:ext cx="3108960" cy="2487168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1B10116-EE7A-447E-A175-A8CD00B5C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0"/>
            <a:ext cx="3108960" cy="2487168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87A46303-137A-4194-8E36-E587A22A2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0" y="2185416"/>
            <a:ext cx="3108960" cy="2487168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83317FB-AEEA-4D1E-B6A2-69108C95E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0" y="4370833"/>
            <a:ext cx="3108960" cy="2487168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41091F-0FE8-465B-9DB5-9200E9557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2" y="2185416"/>
            <a:ext cx="3108960" cy="248716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6316672-A2FF-47AD-A74B-73DE0DC600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22" y="4370833"/>
            <a:ext cx="3108960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9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TP: WATERSHEDS W/ WWTP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F720964B-A575-4114-8AD6-62506DA17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0" y="0"/>
            <a:ext cx="3108960" cy="2487168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BC2AB4D-DF01-4EFC-BE46-182C33330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0"/>
            <a:ext cx="3108960" cy="2487168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48BD216-33D0-4E25-9C3F-572586137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0" y="2199450"/>
            <a:ext cx="3108960" cy="2487168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C390AB-CAB2-4D1B-AC03-CFDC70D46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0" y="4370832"/>
            <a:ext cx="3108960" cy="2487168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A696FF-9944-4AFE-BD20-064F97354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2199450"/>
            <a:ext cx="3108960" cy="248716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6FDC9A9-0BBE-4F71-B69F-792BCD09F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70832"/>
            <a:ext cx="3108960" cy="248716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7F2BB72-10BE-402E-B12A-4AD43D099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4542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Some sites are underwater sometimes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limited data for: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  <a:sym typeface="Wingdings" panose="05000000000000000000" pitchFamily="2" charset="2"/>
              </a:rPr>
              <a:t>Powell Slough Major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Benjamin Slough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Data more limited for WFWQC sites than for UDWQ sites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Generally, concentrations are variable but comparable</a:t>
            </a:r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365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FLOW: WATERSHEDS W/ WWTP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B0C6877A-9F6C-43E8-88F9-D104F9672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084" y="0"/>
            <a:ext cx="3108960" cy="2487168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C793BED-6A21-48F6-BECE-57ACCF62A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24" y="0"/>
            <a:ext cx="3108960" cy="2487168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0B416D53-5055-4AC3-A9BB-7689F4A01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127" y="2159572"/>
            <a:ext cx="3108960" cy="2487168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3974B0A-4A60-4E4A-B3F5-AF33D4D27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0" y="4370833"/>
            <a:ext cx="3108960" cy="2487168"/>
          </a:xfrm>
          <a:prstGeom prst="rect">
            <a:avLst/>
          </a:prstGeom>
        </p:spPr>
      </p:pic>
      <p:pic>
        <p:nvPicPr>
          <p:cNvPr id="12" name="Picture 11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10562F76-4A8B-4F84-944C-2BA2616EC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7308"/>
            <a:ext cx="3108960" cy="2487168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D3FD751A-A799-4066-9889-C1A6153FD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13" y="4370832"/>
            <a:ext cx="3108960" cy="2487168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42A3070-B1E3-4F85-8C3D-13850A14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4542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Some sites are underwater sometimes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limited data for: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  <a:sym typeface="Wingdings" panose="05000000000000000000" pitchFamily="2" charset="2"/>
              </a:rPr>
              <a:t>Powell Slough Major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Benjamin Slough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Data more limited for WFWQC sites than for UDWQ sites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Generally, flow is variable but comparable</a:t>
            </a:r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85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C-Q RELATIONSHIPS</a:t>
            </a:r>
            <a:b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 W/O WWTP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815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Watersheds w/ similar distributions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Hobble Creek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4000 South Drain Spanish Fork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Provo River (Q, TP)</a:t>
            </a:r>
          </a:p>
          <a:p>
            <a:pPr lvl="1"/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Watersheds w/ truncated distribution for WFWQC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Lindon Drain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Spanish Fork River</a:t>
            </a:r>
          </a:p>
          <a:p>
            <a:pPr lvl="1"/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Watersheds w/ few WFWQC samples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Lehi Spring Creek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American Fork River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Provo River (TN)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Spanish Fork River (TN)</a:t>
            </a: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CBA48C5-1D90-4626-9480-8178D1607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03" y="3200400"/>
            <a:ext cx="6400800" cy="3657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8FFFECE-350C-40C3-9D30-FC326BB79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03" y="0"/>
            <a:ext cx="640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4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C-Q RELATIONSHIPS</a:t>
            </a:r>
            <a:b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</a:br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 W/ WWTP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571134B-0483-4390-ADAC-1862C24C3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27" y="-3175"/>
            <a:ext cx="4560570" cy="347472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96675D5-03C6-4CA3-BD95-ACA8361D6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27" y="3383280"/>
            <a:ext cx="4560570" cy="34747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36644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Watersheds w/ similar distributions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orbel" panose="020B0503020204020204" pitchFamily="34" charset="0"/>
              </a:rPr>
              <a:t>Timp</a:t>
            </a:r>
            <a:r>
              <a:rPr lang="en-US" sz="2000" dirty="0">
                <a:latin typeface="Corbel" panose="020B0503020204020204" pitchFamily="34" charset="0"/>
              </a:rPr>
              <a:t> SSD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Benjamin Slough</a:t>
            </a:r>
          </a:p>
          <a:p>
            <a:pPr lvl="1"/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Watersheds w/ truncated distribution for WFWQC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Powell Slough Major</a:t>
            </a:r>
          </a:p>
          <a:p>
            <a:pPr lvl="1"/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Watersheds w/ few WFWQC samples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Powell Slough Major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Mill Race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Spring Creek – Springville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Dry Creek – Spanish Fork </a:t>
            </a:r>
          </a:p>
        </p:txBody>
      </p:sp>
    </p:spTree>
    <p:extLst>
      <p:ext uri="{BB962C8B-B14F-4D97-AF65-F5344CB8AC3E}">
        <p14:creationId xmlns:p14="http://schemas.microsoft.com/office/powerpoint/2010/main" val="420118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TAKEAWAYS: COMPARISON OF UDWQ AND WFWQC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70067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Reporting limit is an issue for WFWQC samples in watersheds w/o WWTP</a:t>
            </a:r>
          </a:p>
          <a:p>
            <a:r>
              <a:rPr lang="en-US" sz="2400" dirty="0">
                <a:latin typeface="Corbel" panose="020B0503020204020204" pitchFamily="34" charset="0"/>
              </a:rPr>
              <a:t>UDWQ sampling is more comprehensive than WFWQC for some watersheds</a:t>
            </a:r>
          </a:p>
          <a:p>
            <a:r>
              <a:rPr lang="en-US" sz="2400" dirty="0">
                <a:latin typeface="Corbel" panose="020B0503020204020204" pitchFamily="34" charset="0"/>
              </a:rPr>
              <a:t>Concentrations and flows are often, but not always equivalent </a:t>
            </a: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discrepancies could be a function of bias or limited sampling </a:t>
            </a:r>
          </a:p>
          <a:p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SAP and/or QAPP not available for WFWQC flow estimates</a:t>
            </a:r>
          </a:p>
          <a:p>
            <a:pPr marL="0" indent="0">
              <a:buNone/>
            </a:pPr>
            <a:endParaRPr lang="en-US" sz="2400" dirty="0">
              <a:latin typeface="Corbel" panose="020B0503020204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Recommend moving forward with UDWQ data. Choices: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Incorporate WFWQC data and use measurements regardless of entity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Exclude WFWQC data</a:t>
            </a:r>
          </a:p>
          <a:p>
            <a:endParaRPr lang="en-US" sz="2400" dirty="0">
              <a:latin typeface="Corbel" panose="020B0503020204020204" pitchFamily="34" charset="0"/>
              <a:sym typeface="Wingdings" panose="05000000000000000000" pitchFamily="2" charset="2"/>
            </a:endParaRPr>
          </a:p>
          <a:p>
            <a:endParaRPr lang="en-US" sz="2400" dirty="0">
              <a:latin typeface="Corbel" panose="020B0503020204020204" pitchFamily="34" charset="0"/>
              <a:sym typeface="Wingdings" panose="05000000000000000000" pitchFamily="2" charset="2"/>
            </a:endParaRPr>
          </a:p>
          <a:p>
            <a:endParaRPr lang="en-US" sz="2400" dirty="0">
              <a:latin typeface="Corbel" panose="020B0503020204020204" pitchFamily="34" charset="0"/>
              <a:sym typeface="Wingdings" panose="05000000000000000000" pitchFamily="2" charset="2"/>
            </a:endParaRP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650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ADDITIONAL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6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rbel" panose="020B0503020204020204" pitchFamily="34" charset="0"/>
              </a:rPr>
              <a:t>What to do for months missing data? (</a:t>
            </a:r>
            <a:r>
              <a:rPr lang="en-US" sz="2400" i="1" dirty="0">
                <a:latin typeface="Corbel" panose="020B0503020204020204" pitchFamily="34" charset="0"/>
              </a:rPr>
              <a:t>≠ </a:t>
            </a:r>
            <a:r>
              <a:rPr lang="en-US" sz="2400" dirty="0">
                <a:latin typeface="Corbel" panose="020B0503020204020204" pitchFamily="34" charset="0"/>
              </a:rPr>
              <a:t>months w/ zero flow) </a:t>
            </a:r>
          </a:p>
          <a:p>
            <a:pPr marL="0" indent="0">
              <a:buNone/>
            </a:pPr>
            <a:r>
              <a:rPr lang="en-US" sz="2400" dirty="0">
                <a:latin typeface="Corbel" panose="020B0503020204020204" pitchFamily="34" charset="0"/>
                <a:sym typeface="Wingdings" panose="05000000000000000000" pitchFamily="2" charset="2"/>
              </a:rPr>
              <a:t> suggest inserting load from nearest month (linear or piecewise constant interpolation)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703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UPPERCASE TITLES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Lowercase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32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Quantification of conceptual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rbel" panose="020B0503020204020204" pitchFamily="34" charset="0"/>
              </a:rPr>
              <a:t>External mass balance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rbel" panose="020B0503020204020204" pitchFamily="34" charset="0"/>
              </a:rPr>
              <a:t>SedFlux</a:t>
            </a:r>
            <a:r>
              <a:rPr lang="en-US" dirty="0">
                <a:latin typeface="Corbel" panose="020B0503020204020204" pitchFamily="34" charset="0"/>
              </a:rPr>
              <a:t> modeling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1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EXTERNAL MASS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65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Lowercase text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93480B-4021-4055-AE23-01A6B25CF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70579"/>
              </p:ext>
            </p:extLst>
          </p:nvPr>
        </p:nvGraphicFramePr>
        <p:xfrm>
          <a:off x="614202" y="681037"/>
          <a:ext cx="11352021" cy="552401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71041">
                  <a:extLst>
                    <a:ext uri="{9D8B030D-6E8A-4147-A177-3AD203B41FA5}">
                      <a16:colId xmlns:a16="http://schemas.microsoft.com/office/drawing/2014/main" val="3805043891"/>
                    </a:ext>
                  </a:extLst>
                </a:gridCol>
                <a:gridCol w="4504267">
                  <a:extLst>
                    <a:ext uri="{9D8B030D-6E8A-4147-A177-3AD203B41FA5}">
                      <a16:colId xmlns:a16="http://schemas.microsoft.com/office/drawing/2014/main" val="3960896294"/>
                    </a:ext>
                  </a:extLst>
                </a:gridCol>
                <a:gridCol w="5576713">
                  <a:extLst>
                    <a:ext uri="{9D8B030D-6E8A-4147-A177-3AD203B41FA5}">
                      <a16:colId xmlns:a16="http://schemas.microsoft.com/office/drawing/2014/main" val="1149640438"/>
                    </a:ext>
                  </a:extLst>
                </a:gridCol>
              </a:tblGrid>
              <a:tr h="5031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Constituent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Method and Reporting Limit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UDWQ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Method and Reporting Limit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WFWQC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49665"/>
                  </a:ext>
                </a:extLst>
              </a:tr>
              <a:tr h="7444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EPA-NERL: 365.1: (4823) Phosphorus (all forms) by Semi-Automated Colorimetry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Hach Co.: 8048:  Orthophosphate by Colorimetry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396237"/>
                  </a:ext>
                </a:extLst>
              </a:tr>
              <a:tr h="7444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TDP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EPA-NERL: 365.1: (4823) Phosphorus (all forms) by Semi-Automated Colorimetry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Hach Co.: 8048:  Orthophosphate by Colorimetry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169140"/>
                  </a:ext>
                </a:extLst>
              </a:tr>
              <a:tr h="93433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APHA 4500-N Persulfate Method for Total Nitrogen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Hach Co.: 10242: 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TNTplus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 880) Simplified Spectrophotometric Measurement of TKN in Water and Wastewater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203333"/>
                  </a:ext>
                </a:extLst>
              </a:tr>
              <a:tr h="718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TDN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APHA 4500-N Persulfate Method for Total Nitrogen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330719"/>
                  </a:ext>
                </a:extLst>
              </a:tr>
              <a:tr h="7163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APHA 5310 B Total Organic Carbon by Combustion-Infrared Method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1162063"/>
                  </a:ext>
                </a:extLst>
              </a:tr>
              <a:tr h="718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DOC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APHA 5310 B Total Organic Carbon by Combustion-Infrared Method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113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18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47C8C9D-C6B0-4CDC-B155-CBED31D219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801491"/>
              </p:ext>
            </p:extLst>
          </p:nvPr>
        </p:nvGraphicFramePr>
        <p:xfrm>
          <a:off x="502363" y="1690688"/>
          <a:ext cx="11170347" cy="3235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61726">
                  <a:extLst>
                    <a:ext uri="{9D8B030D-6E8A-4147-A177-3AD203B41FA5}">
                      <a16:colId xmlns:a16="http://schemas.microsoft.com/office/drawing/2014/main" val="927036765"/>
                    </a:ext>
                  </a:extLst>
                </a:gridCol>
                <a:gridCol w="4199467">
                  <a:extLst>
                    <a:ext uri="{9D8B030D-6E8A-4147-A177-3AD203B41FA5}">
                      <a16:colId xmlns:a16="http://schemas.microsoft.com/office/drawing/2014/main" val="3807163968"/>
                    </a:ext>
                  </a:extLst>
                </a:gridCol>
                <a:gridCol w="4109154">
                  <a:extLst>
                    <a:ext uri="{9D8B030D-6E8A-4147-A177-3AD203B41FA5}">
                      <a16:colId xmlns:a16="http://schemas.microsoft.com/office/drawing/2014/main" val="3862626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Watersheds w/o WWTP, </a:t>
                      </a:r>
                    </a:p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monitored by only UDWQ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Watersheds w/o WWTP, </a:t>
                      </a:r>
                    </a:p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monitored by both UDWQ and WFWQC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Watersheds with WWTP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orbel" panose="020B0503020204020204" pitchFamily="34" charset="0"/>
                        </a:rPr>
                        <a:t>Tickville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 Wash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Lehi Spring Creek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orbel" panose="020B0503020204020204" pitchFamily="34" charset="0"/>
                        </a:rPr>
                        <a:t>Timp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 SSD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Timpanogos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67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Dry Creek – Saratoga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American Fork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Powell Slough Major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Orem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601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Dry Creek – Spanish Fork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Lindon Drain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Mill Race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Provo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963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Currant Creek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Provo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Spring Creek – Springville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Springville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26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Hobble Creek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Dry Creek – Spanish Fork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Spanish Fork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97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Spanish Fork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Benjamin Slough (</a:t>
                      </a:r>
                      <a:r>
                        <a:rPr lang="en-US" i="1" dirty="0">
                          <a:latin typeface="Corbel" panose="020B0503020204020204" pitchFamily="34" charset="0"/>
                        </a:rPr>
                        <a:t>Payson, Salem</a:t>
                      </a:r>
                      <a:r>
                        <a:rPr lang="en-US" dirty="0">
                          <a:latin typeface="Corbel" panose="020B05030202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493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rbel" panose="020B0503020204020204" pitchFamily="34" charset="0"/>
                        </a:rPr>
                        <a:t>4000 South Drain Spanish Fork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772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4A475-EE76-4DCA-9300-8AE6C7C74B64}"/>
              </a:ext>
            </a:extLst>
          </p:cNvPr>
          <p:cNvCxnSpPr>
            <a:cxnSpLocks/>
          </p:cNvCxnSpPr>
          <p:nvPr/>
        </p:nvCxnSpPr>
        <p:spPr>
          <a:xfrm>
            <a:off x="1828801" y="5016959"/>
            <a:ext cx="0" cy="5033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DFCABC-B7E4-4ACE-A7F0-8BB6AEA3C91C}"/>
              </a:ext>
            </a:extLst>
          </p:cNvPr>
          <p:cNvCxnSpPr>
            <a:cxnSpLocks/>
          </p:cNvCxnSpPr>
          <p:nvPr/>
        </p:nvCxnSpPr>
        <p:spPr>
          <a:xfrm>
            <a:off x="9691512" y="5016959"/>
            <a:ext cx="0" cy="5033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88F4DA-4696-4469-A0A0-073D6EDAB9C8}"/>
              </a:ext>
            </a:extLst>
          </p:cNvPr>
          <p:cNvCxnSpPr>
            <a:cxnSpLocks/>
          </p:cNvCxnSpPr>
          <p:nvPr/>
        </p:nvCxnSpPr>
        <p:spPr>
          <a:xfrm>
            <a:off x="5452534" y="5016959"/>
            <a:ext cx="0" cy="5033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FD56D8-E45A-41DF-97CE-50E61C1B8EAE}"/>
              </a:ext>
            </a:extLst>
          </p:cNvPr>
          <p:cNvSpPr txBox="1">
            <a:spLocks/>
          </p:cNvSpPr>
          <p:nvPr/>
        </p:nvSpPr>
        <p:spPr>
          <a:xfrm>
            <a:off x="648071" y="5518434"/>
            <a:ext cx="2551290" cy="73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orbel" panose="020B0503020204020204" pitchFamily="34" charset="0"/>
              </a:rPr>
              <a:t>Use values directly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EDAECE-4BDE-4737-936E-8ABDC8972ECA}"/>
              </a:ext>
            </a:extLst>
          </p:cNvPr>
          <p:cNvSpPr txBox="1">
            <a:spLocks/>
          </p:cNvSpPr>
          <p:nvPr/>
        </p:nvSpPr>
        <p:spPr>
          <a:xfrm>
            <a:off x="4188177" y="5518434"/>
            <a:ext cx="2551290" cy="73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orbel" panose="020B0503020204020204" pitchFamily="34" charset="0"/>
              </a:rPr>
              <a:t>Compare entities, use values from one or both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6F0151-5796-454A-908B-7831B361A14D}"/>
              </a:ext>
            </a:extLst>
          </p:cNvPr>
          <p:cNvSpPr txBox="1">
            <a:spLocks/>
          </p:cNvSpPr>
          <p:nvPr/>
        </p:nvSpPr>
        <p:spPr>
          <a:xfrm>
            <a:off x="7741619" y="5539178"/>
            <a:ext cx="3899786" cy="73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orbel" panose="020B0503020204020204" pitchFamily="34" charset="0"/>
              </a:rPr>
              <a:t>Compare entities + address potential for attenuation of WWTP loading</a:t>
            </a:r>
          </a:p>
        </p:txBody>
      </p:sp>
    </p:spTree>
    <p:extLst>
      <p:ext uri="{BB962C8B-B14F-4D97-AF65-F5344CB8AC3E}">
        <p14:creationId xmlns:p14="http://schemas.microsoft.com/office/powerpoint/2010/main" val="51032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0702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UDWQ sites: </a:t>
            </a:r>
            <a:r>
              <a:rPr lang="en-US" sz="2400" dirty="0">
                <a:solidFill>
                  <a:schemeClr val="accent2"/>
                </a:solidFill>
                <a:latin typeface="Corbel" panose="020B0503020204020204" pitchFamily="34" charset="0"/>
              </a:rPr>
              <a:t>orange</a:t>
            </a:r>
            <a:r>
              <a:rPr lang="en-US" sz="2400" dirty="0">
                <a:latin typeface="Corbel" panose="020B0503020204020204" pitchFamily="34" charset="0"/>
              </a:rPr>
              <a:t> </a:t>
            </a:r>
          </a:p>
          <a:p>
            <a:r>
              <a:rPr lang="en-US" sz="2400" dirty="0">
                <a:latin typeface="Corbel" panose="020B0503020204020204" pitchFamily="34" charset="0"/>
              </a:rPr>
              <a:t>WFWQC sites: </a:t>
            </a:r>
            <a:r>
              <a:rPr lang="en-US" sz="2400" dirty="0">
                <a:solidFill>
                  <a:srgbClr val="7030A0"/>
                </a:solidFill>
                <a:latin typeface="Corbel" panose="020B0503020204020204" pitchFamily="34" charset="0"/>
              </a:rPr>
              <a:t>purple</a:t>
            </a:r>
          </a:p>
          <a:p>
            <a:r>
              <a:rPr lang="en-US" sz="2400" dirty="0">
                <a:latin typeface="Corbel" panose="020B0503020204020204" pitchFamily="34" charset="0"/>
              </a:rPr>
              <a:t>Facility sites: black</a:t>
            </a:r>
          </a:p>
          <a:p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Majority of watershed is monitored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Focus on these today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Unmonitored sites  upcoming (paired watershed approach)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389A202-30C8-4552-9F1F-FA22E8F05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51" y="9207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0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WATERSHEDS (NOT TO SCALE)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6314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UDWQ sites: </a:t>
            </a:r>
            <a:r>
              <a:rPr lang="en-US" sz="2400" dirty="0">
                <a:solidFill>
                  <a:schemeClr val="accent2"/>
                </a:solidFill>
                <a:latin typeface="Corbel" panose="020B0503020204020204" pitchFamily="34" charset="0"/>
              </a:rPr>
              <a:t>orange</a:t>
            </a:r>
            <a:r>
              <a:rPr lang="en-US" sz="2400" dirty="0">
                <a:latin typeface="Corbel" panose="020B0503020204020204" pitchFamily="34" charset="0"/>
              </a:rPr>
              <a:t> </a:t>
            </a:r>
          </a:p>
          <a:p>
            <a:r>
              <a:rPr lang="en-US" sz="2400" dirty="0">
                <a:latin typeface="Corbel" panose="020B0503020204020204" pitchFamily="34" charset="0"/>
              </a:rPr>
              <a:t>WFWQC sites: </a:t>
            </a:r>
            <a:r>
              <a:rPr lang="en-US" sz="2400" dirty="0">
                <a:solidFill>
                  <a:srgbClr val="7030A0"/>
                </a:solidFill>
                <a:latin typeface="Corbel" panose="020B0503020204020204" pitchFamily="34" charset="0"/>
              </a:rPr>
              <a:t>purple</a:t>
            </a:r>
          </a:p>
          <a:p>
            <a:r>
              <a:rPr lang="en-US" sz="2400" dirty="0">
                <a:latin typeface="Corbel" panose="020B0503020204020204" pitchFamily="34" charset="0"/>
              </a:rPr>
              <a:t>Facility sites: black </a:t>
            </a:r>
          </a:p>
          <a:p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WFWQC sites are downstream or at the same location as UDWQ sites</a:t>
            </a:r>
          </a:p>
          <a:p>
            <a:r>
              <a:rPr lang="en-US" sz="2400" dirty="0">
                <a:latin typeface="Corbel" panose="020B0503020204020204" pitchFamily="34" charset="0"/>
              </a:rPr>
              <a:t>Some sites are below the compromise elevation</a:t>
            </a:r>
          </a:p>
          <a:p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, arrow, polygon&#10;&#10;Description automatically generated">
            <a:extLst>
              <a:ext uri="{FF2B5EF4-FFF2-40B4-BE49-F238E27FC236}">
                <a16:creationId xmlns:a16="http://schemas.microsoft.com/office/drawing/2014/main" id="{56ECDFCE-961F-4EF5-AB53-3E2614544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47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5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B4786B-D916-42E4-AEB6-CCBA03719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0"/>
            <a:ext cx="3200400" cy="2560320"/>
          </a:xfrm>
          <a:prstGeom prst="rect">
            <a:avLst/>
          </a:prstGeom>
        </p:spPr>
      </p:pic>
      <p:pic>
        <p:nvPicPr>
          <p:cNvPr id="20" name="Picture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BDC88D-FF89-4F35-9F4B-B87A4B88F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034254"/>
            <a:ext cx="3200400" cy="256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TN: WATERSHEDS W/O WWTP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2024-4DA9-43B5-BD53-927773E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6800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Concentrations: typically equivalent or UDWQ &lt; WFWQC </a:t>
            </a:r>
          </a:p>
          <a:p>
            <a:r>
              <a:rPr lang="en-US" sz="2400" dirty="0">
                <a:latin typeface="Corbel" panose="020B0503020204020204" pitchFamily="34" charset="0"/>
              </a:rPr>
              <a:t>UDWQ generally has a more comprehensive sampling schedule than WFWQC</a:t>
            </a:r>
          </a:p>
          <a:p>
            <a:r>
              <a:rPr lang="en-US" sz="2400" dirty="0">
                <a:latin typeface="Corbel" panose="020B0503020204020204" pitchFamily="34" charset="0"/>
              </a:rPr>
              <a:t>TN &lt; WFWQC reporting limit for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Provo River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Hobble Creek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Spanish Fork River</a:t>
            </a:r>
          </a:p>
          <a:p>
            <a:pPr marL="0" indent="0">
              <a:buNone/>
            </a:pP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(American Fork River is intermittent, not shown)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4B19716A-BB40-471E-9AB1-032F5D226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0201"/>
            <a:ext cx="3200400" cy="2560320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72CD8A-EFA0-470A-A3D3-201B0B003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148840"/>
            <a:ext cx="3200400" cy="2560320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E474F6E-C901-45D5-A0C7-CB252A275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97680"/>
            <a:ext cx="3200400" cy="256032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EE3807-F458-4C46-953F-73E766460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4287479"/>
            <a:ext cx="32004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1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B7AA69-BC34-4903-9049-88C299FC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0"/>
            <a:ext cx="3200400" cy="256032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03D1299-8C0A-4B44-95CD-C0EB7A380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247" y="2055813"/>
            <a:ext cx="3200400" cy="256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DD443B-545A-433B-81BD-328F0C83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Gill Sans MT Condensed" panose="020B0506020104020203" pitchFamily="34" charset="0"/>
              </a:rPr>
              <a:t>TP: WATERSHEDS W/O WWTP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1CDCCD-3C7F-4E99-80E7-6B3AF335FDDF}"/>
              </a:ext>
            </a:extLst>
          </p:cNvPr>
          <p:cNvCxnSpPr/>
          <p:nvPr/>
        </p:nvCxnSpPr>
        <p:spPr>
          <a:xfrm>
            <a:off x="648071" y="603681"/>
            <a:ext cx="0" cy="79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7A74BD-4592-46E2-B832-17C8B88D5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53" y="0"/>
            <a:ext cx="3200400" cy="2560320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007096-30A3-413D-891B-45C50E537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34254"/>
            <a:ext cx="3200400" cy="2560320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0C4274-C547-4E05-8672-4B211F9D3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297680"/>
            <a:ext cx="3200400" cy="256032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EDE558A-DE5F-434E-AEC4-14930FEA56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76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rbel" panose="020B0503020204020204" pitchFamily="34" charset="0"/>
              </a:rPr>
              <a:t>Concentrations: typically equivalent or UDWQ &lt; WFWQC </a:t>
            </a:r>
          </a:p>
          <a:p>
            <a:r>
              <a:rPr lang="en-US" sz="2400" dirty="0">
                <a:latin typeface="Corbel" panose="020B0503020204020204" pitchFamily="34" charset="0"/>
              </a:rPr>
              <a:t>UDWQ generally has a more comprehensive sampling schedule than WFWQC</a:t>
            </a:r>
          </a:p>
          <a:p>
            <a:r>
              <a:rPr lang="en-US" sz="2400" dirty="0">
                <a:latin typeface="Corbel" panose="020B0503020204020204" pitchFamily="34" charset="0"/>
              </a:rPr>
              <a:t>TP sometimes &lt; reporting limit for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Provo River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Corbel" panose="020B0503020204020204" pitchFamily="34" charset="0"/>
              </a:rPr>
              <a:t>Hobble Creek</a:t>
            </a:r>
          </a:p>
          <a:p>
            <a:endParaRPr lang="en-US" sz="2400" dirty="0">
              <a:latin typeface="Corbel" panose="020B0503020204020204" pitchFamily="34" charset="0"/>
            </a:endParaRPr>
          </a:p>
          <a:p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>
                <a:latin typeface="Corbel" panose="020B0503020204020204" pitchFamily="34" charset="0"/>
              </a:rPr>
              <a:t>(American Fork River is intermittent, not shown)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467E607D-0FB9-4FF9-B974-2444E9766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53" y="4297680"/>
            <a:ext cx="32004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5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745E9B4-CBF4-4CC4-9C43-19EC4301ACC1}" vid="{F85410CA-F9C0-4093-B145-F305F64FAC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KS_Generic</Template>
  <TotalTime>705</TotalTime>
  <Words>852</Words>
  <Application>Microsoft Office PowerPoint</Application>
  <PresentationFormat>Widescreen</PresentationFormat>
  <Paragraphs>172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Courier New</vt:lpstr>
      <vt:lpstr>Gill Sans MT Condensed</vt:lpstr>
      <vt:lpstr>Office Theme</vt:lpstr>
      <vt:lpstr>UPDATE ON UTAH LAKE C, N, AND P PROJECT</vt:lpstr>
      <vt:lpstr>COMPONENTS</vt:lpstr>
      <vt:lpstr>EXTERNAL MASS BALANCE</vt:lpstr>
      <vt:lpstr>PowerPoint Presentation</vt:lpstr>
      <vt:lpstr>WATERSHEDS</vt:lpstr>
      <vt:lpstr>WATERSHEDS</vt:lpstr>
      <vt:lpstr>WATERSHEDS (NOT TO SCALE)</vt:lpstr>
      <vt:lpstr>TN: WATERSHEDS W/O WWTP</vt:lpstr>
      <vt:lpstr>TP: WATERSHEDS W/O WWTP</vt:lpstr>
      <vt:lpstr>FLOW: WATERSHEDS W/O WWTP</vt:lpstr>
      <vt:lpstr>WATERSHEDS W/ WWTP</vt:lpstr>
      <vt:lpstr>TN: WATERSHEDS W/ WWTP</vt:lpstr>
      <vt:lpstr>TP: WATERSHEDS W/ WWTP</vt:lpstr>
      <vt:lpstr>FLOW: WATERSHEDS W/ WWTP</vt:lpstr>
      <vt:lpstr>C-Q RELATIONSHIPS WATERSHEDS W/O WWTP</vt:lpstr>
      <vt:lpstr>C-Q RELATIONSHIPS WATERSHEDS W/ WWTP</vt:lpstr>
      <vt:lpstr>TAKEAWAYS: COMPARISON OF UDWQ AND WFWQC MONITORING</vt:lpstr>
      <vt:lpstr>ADDITIONAL QUESTIONS</vt:lpstr>
      <vt:lpstr>UPPERCASE TITLES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UTAH LAKE C, N, AND P PROJECT</dc:title>
  <dc:creator>SalkGundersen, Kateri</dc:creator>
  <cp:lastModifiedBy>SalkGundersen, Kateri</cp:lastModifiedBy>
  <cp:revision>26</cp:revision>
  <dcterms:created xsi:type="dcterms:W3CDTF">2021-03-19T13:51:47Z</dcterms:created>
  <dcterms:modified xsi:type="dcterms:W3CDTF">2021-03-22T18:58:46Z</dcterms:modified>
</cp:coreProperties>
</file>